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8C07-6A57-4016-9103-DED28EEA2D51}" type="datetimeFigureOut">
              <a:rPr lang="es-CO" smtClean="0"/>
              <a:t>27/11/2014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7DDCB-C62B-460D-98E7-6EEB3E5F66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2440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8C07-6A57-4016-9103-DED28EEA2D51}" type="datetimeFigureOut">
              <a:rPr lang="es-CO" smtClean="0"/>
              <a:t>27/11/2014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7DDCB-C62B-460D-98E7-6EEB3E5F66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2332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8C07-6A57-4016-9103-DED28EEA2D51}" type="datetimeFigureOut">
              <a:rPr lang="es-CO" smtClean="0"/>
              <a:t>27/11/2014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7DDCB-C62B-460D-98E7-6EEB3E5F66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708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8C07-6A57-4016-9103-DED28EEA2D51}" type="datetimeFigureOut">
              <a:rPr lang="es-CO" smtClean="0"/>
              <a:t>27/11/2014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7DDCB-C62B-460D-98E7-6EEB3E5F66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70745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8C07-6A57-4016-9103-DED28EEA2D51}" type="datetimeFigureOut">
              <a:rPr lang="es-CO" smtClean="0"/>
              <a:t>27/11/2014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7DDCB-C62B-460D-98E7-6EEB3E5F66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9341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8C07-6A57-4016-9103-DED28EEA2D51}" type="datetimeFigureOut">
              <a:rPr lang="es-CO" smtClean="0"/>
              <a:t>27/11/2014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7DDCB-C62B-460D-98E7-6EEB3E5F66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444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8C07-6A57-4016-9103-DED28EEA2D51}" type="datetimeFigureOut">
              <a:rPr lang="es-CO" smtClean="0"/>
              <a:t>27/11/2014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7DDCB-C62B-460D-98E7-6EEB3E5F66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753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8C07-6A57-4016-9103-DED28EEA2D51}" type="datetimeFigureOut">
              <a:rPr lang="es-CO" smtClean="0"/>
              <a:t>27/11/2014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7DDCB-C62B-460D-98E7-6EEB3E5F66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082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8C07-6A57-4016-9103-DED28EEA2D51}" type="datetimeFigureOut">
              <a:rPr lang="es-CO" smtClean="0"/>
              <a:t>27/11/2014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7DDCB-C62B-460D-98E7-6EEB3E5F66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3705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8C07-6A57-4016-9103-DED28EEA2D51}" type="datetimeFigureOut">
              <a:rPr lang="es-CO" smtClean="0"/>
              <a:t>27/11/2014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7DDCB-C62B-460D-98E7-6EEB3E5F66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5398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8C07-6A57-4016-9103-DED28EEA2D51}" type="datetimeFigureOut">
              <a:rPr lang="es-CO" smtClean="0"/>
              <a:t>27/11/2014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7DDCB-C62B-460D-98E7-6EEB3E5F66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0054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28C07-6A57-4016-9103-DED28EEA2D51}" type="datetimeFigureOut">
              <a:rPr lang="es-CO" smtClean="0"/>
              <a:t>27/11/2014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7DDCB-C62B-460D-98E7-6EEB3E5F66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872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microsoft.com/office/2007/relationships/hdphoto" Target="../media/hdphoto4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microsoft.com/office/2007/relationships/hdphoto" Target="../media/hdphoto6.wdp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116 Grupo"/>
          <p:cNvGrpSpPr/>
          <p:nvPr/>
        </p:nvGrpSpPr>
        <p:grpSpPr>
          <a:xfrm>
            <a:off x="560051" y="158491"/>
            <a:ext cx="8465732" cy="6582877"/>
            <a:chOff x="560051" y="158491"/>
            <a:chExt cx="8465732" cy="6582877"/>
          </a:xfrm>
        </p:grpSpPr>
        <p:sp>
          <p:nvSpPr>
            <p:cNvPr id="4" name="3 Elipse"/>
            <p:cNvSpPr/>
            <p:nvPr/>
          </p:nvSpPr>
          <p:spPr>
            <a:xfrm>
              <a:off x="6769900" y="1286379"/>
              <a:ext cx="1944216" cy="175735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b="1" dirty="0">
                  <a:solidFill>
                    <a:schemeClr val="tx1"/>
                  </a:solidFill>
                </a:rPr>
                <a:t>Servidores, Desktop, Portátiles, </a:t>
              </a:r>
            </a:p>
            <a:p>
              <a:pPr algn="ctr"/>
              <a:r>
                <a:rPr lang="es-CO" sz="1200" b="1" dirty="0">
                  <a:solidFill>
                    <a:schemeClr val="tx1"/>
                  </a:solidFill>
                </a:rPr>
                <a:t>OS, </a:t>
              </a:r>
            </a:p>
            <a:p>
              <a:pPr algn="ctr"/>
              <a:r>
                <a:rPr lang="es-CO" sz="1200" b="1" dirty="0">
                  <a:solidFill>
                    <a:schemeClr val="tx1"/>
                  </a:solidFill>
                </a:rPr>
                <a:t>Software base, Aplicaciones</a:t>
              </a:r>
            </a:p>
          </p:txBody>
        </p:sp>
        <p:sp>
          <p:nvSpPr>
            <p:cNvPr id="7" name="6 Elipse"/>
            <p:cNvSpPr/>
            <p:nvPr/>
          </p:nvSpPr>
          <p:spPr>
            <a:xfrm>
              <a:off x="7513616" y="3269672"/>
              <a:ext cx="1512167" cy="144016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b="1" dirty="0">
                  <a:solidFill>
                    <a:schemeClr val="tx1"/>
                  </a:solidFill>
                </a:rPr>
                <a:t>Correo,</a:t>
              </a:r>
            </a:p>
            <a:p>
              <a:pPr algn="ctr"/>
              <a:r>
                <a:rPr lang="es-CO" sz="1200" b="1" dirty="0">
                  <a:solidFill>
                    <a:schemeClr val="tx1"/>
                  </a:solidFill>
                </a:rPr>
                <a:t>Chat</a:t>
              </a:r>
            </a:p>
            <a:p>
              <a:pPr algn="ctr"/>
              <a:r>
                <a:rPr lang="es-CO" sz="1200" b="1" dirty="0" err="1">
                  <a:solidFill>
                    <a:schemeClr val="tx1"/>
                  </a:solidFill>
                </a:rPr>
                <a:t>Videoconfer</a:t>
              </a:r>
              <a:r>
                <a:rPr lang="es-CO" sz="1200" b="1" dirty="0">
                  <a:solidFill>
                    <a:schemeClr val="tx1"/>
                  </a:solidFill>
                </a:rPr>
                <a:t>.</a:t>
              </a:r>
            </a:p>
          </p:txBody>
        </p:sp>
        <p:sp>
          <p:nvSpPr>
            <p:cNvPr id="8" name="7 Elipse"/>
            <p:cNvSpPr/>
            <p:nvPr/>
          </p:nvSpPr>
          <p:spPr>
            <a:xfrm>
              <a:off x="3381370" y="5334000"/>
              <a:ext cx="1518352" cy="139553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b="1" dirty="0">
                  <a:solidFill>
                    <a:schemeClr val="tx1"/>
                  </a:solidFill>
                </a:rPr>
                <a:t>Internet</a:t>
              </a:r>
            </a:p>
          </p:txBody>
        </p:sp>
        <p:sp>
          <p:nvSpPr>
            <p:cNvPr id="9" name="8 Elipse"/>
            <p:cNvSpPr/>
            <p:nvPr/>
          </p:nvSpPr>
          <p:spPr>
            <a:xfrm>
              <a:off x="2622788" y="2496995"/>
              <a:ext cx="1517164" cy="136405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b="1" dirty="0">
                  <a:solidFill>
                    <a:schemeClr val="tx1"/>
                  </a:solidFill>
                </a:rPr>
                <a:t>Teletrabajo,</a:t>
              </a:r>
            </a:p>
            <a:p>
              <a:pPr algn="ctr"/>
              <a:r>
                <a:rPr lang="es-CO" sz="1200" b="1" dirty="0">
                  <a:solidFill>
                    <a:schemeClr val="tx1"/>
                  </a:solidFill>
                </a:rPr>
                <a:t>eLearning</a:t>
              </a:r>
            </a:p>
          </p:txBody>
        </p:sp>
        <p:sp>
          <p:nvSpPr>
            <p:cNvPr id="10" name="9 Elipse"/>
            <p:cNvSpPr/>
            <p:nvPr/>
          </p:nvSpPr>
          <p:spPr>
            <a:xfrm>
              <a:off x="5076056" y="212366"/>
              <a:ext cx="1512168" cy="134442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b="1" dirty="0">
                  <a:solidFill>
                    <a:schemeClr val="tx1"/>
                  </a:solidFill>
                </a:rPr>
                <a:t>Dispositivos móviles</a:t>
              </a:r>
            </a:p>
          </p:txBody>
        </p:sp>
        <p:sp>
          <p:nvSpPr>
            <p:cNvPr id="11" name="10 Elipse"/>
            <p:cNvSpPr/>
            <p:nvPr/>
          </p:nvSpPr>
          <p:spPr>
            <a:xfrm>
              <a:off x="2519028" y="158491"/>
              <a:ext cx="1620924" cy="1470309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b="1" dirty="0" smtClean="0">
                  <a:solidFill>
                    <a:schemeClr val="tx1"/>
                  </a:solidFill>
                </a:rPr>
                <a:t>Redes sociales</a:t>
              </a:r>
              <a:endParaRPr lang="es-CO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/>
            <p:cNvSpPr/>
            <p:nvPr/>
          </p:nvSpPr>
          <p:spPr>
            <a:xfrm>
              <a:off x="1634836" y="3861048"/>
              <a:ext cx="1497004" cy="1514516"/>
            </a:xfrm>
            <a:custGeom>
              <a:avLst/>
              <a:gdLst>
                <a:gd name="connsiteX0" fmla="*/ 0 w 1330037"/>
                <a:gd name="connsiteY0" fmla="*/ 1717964 h 1717964"/>
                <a:gd name="connsiteX1" fmla="*/ 1330037 w 1330037"/>
                <a:gd name="connsiteY1" fmla="*/ 0 h 1717964"/>
                <a:gd name="connsiteX2" fmla="*/ 1330037 w 1330037"/>
                <a:gd name="connsiteY2" fmla="*/ 0 h 1717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0037" h="1717964">
                  <a:moveTo>
                    <a:pt x="0" y="1717964"/>
                  </a:moveTo>
                  <a:lnTo>
                    <a:pt x="1330037" y="0"/>
                  </a:lnTo>
                  <a:lnTo>
                    <a:pt x="1330037" y="0"/>
                  </a:lnTo>
                </a:path>
              </a:pathLst>
            </a:cu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4" name="103 Forma libre"/>
            <p:cNvSpPr/>
            <p:nvPr/>
          </p:nvSpPr>
          <p:spPr>
            <a:xfrm>
              <a:off x="1967345" y="1052945"/>
              <a:ext cx="3590894" cy="5458691"/>
            </a:xfrm>
            <a:custGeom>
              <a:avLst/>
              <a:gdLst>
                <a:gd name="connsiteX0" fmla="*/ 3103419 w 3590894"/>
                <a:gd name="connsiteY0" fmla="*/ 0 h 5458691"/>
                <a:gd name="connsiteX1" fmla="*/ 2424546 w 3590894"/>
                <a:gd name="connsiteY1" fmla="*/ 831273 h 5458691"/>
                <a:gd name="connsiteX2" fmla="*/ 3519055 w 3590894"/>
                <a:gd name="connsiteY2" fmla="*/ 2438400 h 5458691"/>
                <a:gd name="connsiteX3" fmla="*/ 0 w 3590894"/>
                <a:gd name="connsiteY3" fmla="*/ 5458691 h 5458691"/>
                <a:gd name="connsiteX4" fmla="*/ 0 w 3590894"/>
                <a:gd name="connsiteY4" fmla="*/ 5458691 h 5458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90894" h="5458691">
                  <a:moveTo>
                    <a:pt x="3103419" y="0"/>
                  </a:moveTo>
                  <a:cubicBezTo>
                    <a:pt x="2729346" y="212436"/>
                    <a:pt x="2355273" y="424873"/>
                    <a:pt x="2424546" y="831273"/>
                  </a:cubicBezTo>
                  <a:cubicBezTo>
                    <a:pt x="2493819" y="1237673"/>
                    <a:pt x="3923146" y="1667164"/>
                    <a:pt x="3519055" y="2438400"/>
                  </a:cubicBezTo>
                  <a:cubicBezTo>
                    <a:pt x="3114964" y="3209636"/>
                    <a:pt x="0" y="5458691"/>
                    <a:pt x="0" y="5458691"/>
                  </a:cubicBezTo>
                  <a:lnTo>
                    <a:pt x="0" y="5458691"/>
                  </a:lnTo>
                </a:path>
              </a:pathLst>
            </a:cu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5" name="104 Forma libre"/>
            <p:cNvSpPr/>
            <p:nvPr/>
          </p:nvSpPr>
          <p:spPr>
            <a:xfrm>
              <a:off x="1939636" y="1969835"/>
              <a:ext cx="4821382" cy="3613547"/>
            </a:xfrm>
            <a:custGeom>
              <a:avLst/>
              <a:gdLst>
                <a:gd name="connsiteX0" fmla="*/ 4821382 w 4821382"/>
                <a:gd name="connsiteY0" fmla="*/ 80638 h 3613547"/>
                <a:gd name="connsiteX1" fmla="*/ 4475019 w 4821382"/>
                <a:gd name="connsiteY1" fmla="*/ 52929 h 3613547"/>
                <a:gd name="connsiteX2" fmla="*/ 3505200 w 4821382"/>
                <a:gd name="connsiteY2" fmla="*/ 690238 h 3613547"/>
                <a:gd name="connsiteX3" fmla="*/ 0 w 4821382"/>
                <a:gd name="connsiteY3" fmla="*/ 3613547 h 3613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21382" h="3613547">
                  <a:moveTo>
                    <a:pt x="4821382" y="80638"/>
                  </a:moveTo>
                  <a:cubicBezTo>
                    <a:pt x="4757882" y="15983"/>
                    <a:pt x="4694383" y="-48671"/>
                    <a:pt x="4475019" y="52929"/>
                  </a:cubicBezTo>
                  <a:cubicBezTo>
                    <a:pt x="4255655" y="154529"/>
                    <a:pt x="4251036" y="96802"/>
                    <a:pt x="3505200" y="690238"/>
                  </a:cubicBezTo>
                  <a:cubicBezTo>
                    <a:pt x="2759363" y="1283674"/>
                    <a:pt x="1379681" y="2448610"/>
                    <a:pt x="0" y="3613547"/>
                  </a:cubicBezTo>
                </a:path>
              </a:pathLst>
            </a:custGeom>
            <a:ln w="635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1" name="110 Elipse"/>
            <p:cNvSpPr/>
            <p:nvPr/>
          </p:nvSpPr>
          <p:spPr>
            <a:xfrm>
              <a:off x="6497933" y="4640409"/>
              <a:ext cx="1620924" cy="1470309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b="1" dirty="0" smtClean="0">
                  <a:solidFill>
                    <a:schemeClr val="tx1"/>
                  </a:solidFill>
                </a:rPr>
                <a:t>Redes sociales</a:t>
              </a:r>
              <a:endParaRPr lang="es-CO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10" name="109 Forma libre"/>
            <p:cNvSpPr/>
            <p:nvPr/>
          </p:nvSpPr>
          <p:spPr>
            <a:xfrm>
              <a:off x="2036618" y="3126998"/>
              <a:ext cx="5652655" cy="2622638"/>
            </a:xfrm>
            <a:custGeom>
              <a:avLst/>
              <a:gdLst>
                <a:gd name="connsiteX0" fmla="*/ 0 w 5652655"/>
                <a:gd name="connsiteY0" fmla="*/ 2622638 h 2622638"/>
                <a:gd name="connsiteX1" fmla="*/ 3366655 w 5652655"/>
                <a:gd name="connsiteY1" fmla="*/ 170384 h 2622638"/>
                <a:gd name="connsiteX2" fmla="*/ 5652655 w 5652655"/>
                <a:gd name="connsiteY2" fmla="*/ 405911 h 2622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52655" h="2622638">
                  <a:moveTo>
                    <a:pt x="0" y="2622638"/>
                  </a:moveTo>
                  <a:cubicBezTo>
                    <a:pt x="1212273" y="1581238"/>
                    <a:pt x="2424546" y="539838"/>
                    <a:pt x="3366655" y="170384"/>
                  </a:cubicBezTo>
                  <a:cubicBezTo>
                    <a:pt x="4308764" y="-199071"/>
                    <a:pt x="4980709" y="103420"/>
                    <a:pt x="5652655" y="405911"/>
                  </a:cubicBezTo>
                </a:path>
              </a:pathLst>
            </a:custGeom>
            <a:ln w="635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3" name="112 Forma libre"/>
            <p:cNvSpPr/>
            <p:nvPr/>
          </p:nvSpPr>
          <p:spPr>
            <a:xfrm>
              <a:off x="1316182" y="997527"/>
              <a:ext cx="1177636" cy="4281055"/>
            </a:xfrm>
            <a:custGeom>
              <a:avLst/>
              <a:gdLst>
                <a:gd name="connsiteX0" fmla="*/ 0 w 1177636"/>
                <a:gd name="connsiteY0" fmla="*/ 4281055 h 4281055"/>
                <a:gd name="connsiteX1" fmla="*/ 762000 w 1177636"/>
                <a:gd name="connsiteY1" fmla="*/ 2784764 h 4281055"/>
                <a:gd name="connsiteX2" fmla="*/ 110836 w 1177636"/>
                <a:gd name="connsiteY2" fmla="*/ 1011382 h 4281055"/>
                <a:gd name="connsiteX3" fmla="*/ 1177636 w 1177636"/>
                <a:gd name="connsiteY3" fmla="*/ 0 h 4281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7636" h="4281055">
                  <a:moveTo>
                    <a:pt x="0" y="4281055"/>
                  </a:moveTo>
                  <a:cubicBezTo>
                    <a:pt x="371763" y="3805382"/>
                    <a:pt x="743527" y="3329709"/>
                    <a:pt x="762000" y="2784764"/>
                  </a:cubicBezTo>
                  <a:cubicBezTo>
                    <a:pt x="780473" y="2239819"/>
                    <a:pt x="41563" y="1475509"/>
                    <a:pt x="110836" y="1011382"/>
                  </a:cubicBezTo>
                  <a:cubicBezTo>
                    <a:pt x="180109" y="547255"/>
                    <a:pt x="678872" y="273627"/>
                    <a:pt x="1177636" y="0"/>
                  </a:cubicBezTo>
                </a:path>
              </a:pathLst>
            </a:custGeom>
            <a:ln w="635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4" name="113 Forma libre"/>
            <p:cNvSpPr/>
            <p:nvPr/>
          </p:nvSpPr>
          <p:spPr>
            <a:xfrm>
              <a:off x="1814945" y="4109730"/>
              <a:ext cx="4807528" cy="1321252"/>
            </a:xfrm>
            <a:custGeom>
              <a:avLst/>
              <a:gdLst>
                <a:gd name="connsiteX0" fmla="*/ 0 w 4807528"/>
                <a:gd name="connsiteY0" fmla="*/ 1321252 h 1321252"/>
                <a:gd name="connsiteX1" fmla="*/ 2798619 w 4807528"/>
                <a:gd name="connsiteY1" fmla="*/ 5070 h 1321252"/>
                <a:gd name="connsiteX2" fmla="*/ 4807528 w 4807528"/>
                <a:gd name="connsiteY2" fmla="*/ 836343 h 1321252"/>
                <a:gd name="connsiteX3" fmla="*/ 4807528 w 4807528"/>
                <a:gd name="connsiteY3" fmla="*/ 836343 h 1321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07528" h="1321252">
                  <a:moveTo>
                    <a:pt x="0" y="1321252"/>
                  </a:moveTo>
                  <a:cubicBezTo>
                    <a:pt x="998682" y="703570"/>
                    <a:pt x="1997364" y="85888"/>
                    <a:pt x="2798619" y="5070"/>
                  </a:cubicBezTo>
                  <a:cubicBezTo>
                    <a:pt x="3599874" y="-75748"/>
                    <a:pt x="4807528" y="836343"/>
                    <a:pt x="4807528" y="836343"/>
                  </a:cubicBezTo>
                  <a:lnTo>
                    <a:pt x="4807528" y="836343"/>
                  </a:lnTo>
                </a:path>
              </a:pathLst>
            </a:cu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6" name="115 Forma libre"/>
            <p:cNvSpPr/>
            <p:nvPr/>
          </p:nvSpPr>
          <p:spPr>
            <a:xfrm>
              <a:off x="2119745" y="4920672"/>
              <a:ext cx="1856196" cy="995219"/>
            </a:xfrm>
            <a:custGeom>
              <a:avLst/>
              <a:gdLst>
                <a:gd name="connsiteX0" fmla="*/ 0 w 1856196"/>
                <a:gd name="connsiteY0" fmla="*/ 995219 h 995219"/>
                <a:gd name="connsiteX1" fmla="*/ 1233055 w 1856196"/>
                <a:gd name="connsiteY1" fmla="*/ 11546 h 995219"/>
                <a:gd name="connsiteX2" fmla="*/ 1787237 w 1856196"/>
                <a:gd name="connsiteY2" fmla="*/ 454892 h 995219"/>
                <a:gd name="connsiteX3" fmla="*/ 1828800 w 1856196"/>
                <a:gd name="connsiteY3" fmla="*/ 427183 h 995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56196" h="995219">
                  <a:moveTo>
                    <a:pt x="0" y="995219"/>
                  </a:moveTo>
                  <a:cubicBezTo>
                    <a:pt x="467591" y="548409"/>
                    <a:pt x="935182" y="101600"/>
                    <a:pt x="1233055" y="11546"/>
                  </a:cubicBezTo>
                  <a:cubicBezTo>
                    <a:pt x="1530928" y="-78509"/>
                    <a:pt x="1687946" y="385619"/>
                    <a:pt x="1787237" y="454892"/>
                  </a:cubicBezTo>
                  <a:cubicBezTo>
                    <a:pt x="1886528" y="524165"/>
                    <a:pt x="1857664" y="475674"/>
                    <a:pt x="1828800" y="427183"/>
                  </a:cubicBezTo>
                </a:path>
              </a:pathLst>
            </a:custGeom>
            <a:ln w="635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8" name="117 Elipse"/>
            <p:cNvSpPr/>
            <p:nvPr/>
          </p:nvSpPr>
          <p:spPr>
            <a:xfrm>
              <a:off x="5049728" y="5301208"/>
              <a:ext cx="1517164" cy="136405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b="1" dirty="0" smtClean="0">
                  <a:solidFill>
                    <a:schemeClr val="tx1"/>
                  </a:solidFill>
                </a:rPr>
                <a:t>ERP,</a:t>
              </a:r>
            </a:p>
            <a:p>
              <a:pPr algn="ctr"/>
              <a:r>
                <a:rPr lang="es-CO" sz="1200" b="1" dirty="0" smtClean="0">
                  <a:solidFill>
                    <a:schemeClr val="tx1"/>
                  </a:solidFill>
                </a:rPr>
                <a:t>CRM,</a:t>
              </a:r>
            </a:p>
            <a:p>
              <a:pPr algn="ctr"/>
              <a:r>
                <a:rPr lang="es-CO" sz="1200" b="1" dirty="0" smtClean="0">
                  <a:solidFill>
                    <a:schemeClr val="tx1"/>
                  </a:solidFill>
                </a:rPr>
                <a:t>ECM</a:t>
              </a:r>
              <a:endParaRPr lang="es-CO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4 Elipse"/>
            <p:cNvSpPr/>
            <p:nvPr/>
          </p:nvSpPr>
          <p:spPr>
            <a:xfrm>
              <a:off x="560051" y="5195912"/>
              <a:ext cx="1707693" cy="154545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b="1" dirty="0" smtClean="0">
                  <a:solidFill>
                    <a:schemeClr val="tx1"/>
                  </a:solidFill>
                </a:rPr>
                <a:t>Redes:</a:t>
              </a:r>
            </a:p>
            <a:p>
              <a:pPr algn="ctr"/>
              <a:r>
                <a:rPr lang="es-CO" sz="1200" b="1" dirty="0" smtClean="0">
                  <a:solidFill>
                    <a:schemeClr val="tx1"/>
                  </a:solidFill>
                </a:rPr>
                <a:t>Físicas,</a:t>
              </a:r>
            </a:p>
            <a:p>
              <a:pPr algn="ctr"/>
              <a:r>
                <a:rPr lang="es-CO" sz="1200" b="1" dirty="0" smtClean="0">
                  <a:solidFill>
                    <a:schemeClr val="tx1"/>
                  </a:solidFill>
                </a:rPr>
                <a:t>Satelitales, </a:t>
              </a:r>
            </a:p>
            <a:p>
              <a:pPr algn="ctr"/>
              <a:r>
                <a:rPr lang="es-CO" sz="1200" b="1" dirty="0" smtClean="0">
                  <a:solidFill>
                    <a:schemeClr val="tx1"/>
                  </a:solidFill>
                </a:rPr>
                <a:t>Inalámbricas</a:t>
              </a:r>
            </a:p>
            <a:p>
              <a:pPr algn="ctr"/>
              <a:endParaRPr lang="es-CO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19" name="118 Forma libre"/>
          <p:cNvSpPr/>
          <p:nvPr/>
        </p:nvSpPr>
        <p:spPr>
          <a:xfrm>
            <a:off x="2286000" y="4617919"/>
            <a:ext cx="3408218" cy="1311826"/>
          </a:xfrm>
          <a:custGeom>
            <a:avLst/>
            <a:gdLst>
              <a:gd name="connsiteX0" fmla="*/ 0 w 3408218"/>
              <a:gd name="connsiteY0" fmla="*/ 1311826 h 1311826"/>
              <a:gd name="connsiteX1" fmla="*/ 1731818 w 3408218"/>
              <a:gd name="connsiteY1" fmla="*/ 9499 h 1311826"/>
              <a:gd name="connsiteX2" fmla="*/ 3408218 w 3408218"/>
              <a:gd name="connsiteY2" fmla="*/ 688372 h 1311826"/>
              <a:gd name="connsiteX3" fmla="*/ 3408218 w 3408218"/>
              <a:gd name="connsiteY3" fmla="*/ 688372 h 1311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8218" h="1311826">
                <a:moveTo>
                  <a:pt x="0" y="1311826"/>
                </a:moveTo>
                <a:cubicBezTo>
                  <a:pt x="581891" y="712617"/>
                  <a:pt x="1163782" y="113408"/>
                  <a:pt x="1731818" y="9499"/>
                </a:cubicBezTo>
                <a:cubicBezTo>
                  <a:pt x="2299854" y="-94410"/>
                  <a:pt x="3408218" y="688372"/>
                  <a:pt x="3408218" y="688372"/>
                </a:cubicBezTo>
                <a:lnTo>
                  <a:pt x="3408218" y="688372"/>
                </a:lnTo>
              </a:path>
            </a:pathLst>
          </a:custGeom>
          <a:ln w="635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1427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7 Grupo"/>
          <p:cNvGrpSpPr/>
          <p:nvPr/>
        </p:nvGrpSpPr>
        <p:grpSpPr>
          <a:xfrm>
            <a:off x="2699792" y="1226949"/>
            <a:ext cx="4536504" cy="4817257"/>
            <a:chOff x="2699792" y="1226949"/>
            <a:chExt cx="4536504" cy="4817257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792" y="1226949"/>
              <a:ext cx="4536504" cy="4817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2 Rectángulo redondeado"/>
            <p:cNvSpPr/>
            <p:nvPr/>
          </p:nvSpPr>
          <p:spPr>
            <a:xfrm>
              <a:off x="4283968" y="2996952"/>
              <a:ext cx="1368151" cy="129614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600" b="1" dirty="0" smtClean="0">
                  <a:solidFill>
                    <a:schemeClr val="tx1"/>
                  </a:solidFill>
                </a:rPr>
                <a:t>Soluciones estratégicas</a:t>
              </a:r>
              <a:endParaRPr lang="es-CO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3 CuadroTexto"/>
            <p:cNvSpPr txBox="1"/>
            <p:nvPr/>
          </p:nvSpPr>
          <p:spPr>
            <a:xfrm>
              <a:off x="3136649" y="2239996"/>
              <a:ext cx="153740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CO" b="1" dirty="0" smtClean="0"/>
                <a:t>Diferenciadas </a:t>
              </a:r>
            </a:p>
            <a:p>
              <a:pPr algn="ctr"/>
              <a:r>
                <a:rPr lang="es-CO" b="1" dirty="0" smtClean="0"/>
                <a:t>en el sector</a:t>
              </a:r>
              <a:endParaRPr lang="es-CO" b="1" dirty="0"/>
            </a:p>
          </p:txBody>
        </p:sp>
        <p:sp>
          <p:nvSpPr>
            <p:cNvPr id="5" name="4 CuadroTexto"/>
            <p:cNvSpPr txBox="1"/>
            <p:nvPr/>
          </p:nvSpPr>
          <p:spPr>
            <a:xfrm>
              <a:off x="5378324" y="2239997"/>
              <a:ext cx="164493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CO" b="1" dirty="0" smtClean="0"/>
                <a:t>Con </a:t>
              </a:r>
            </a:p>
            <a:p>
              <a:pPr algn="ctr"/>
              <a:r>
                <a:rPr lang="es-CO" b="1" dirty="0" smtClean="0"/>
                <a:t>Valor Agregado</a:t>
              </a:r>
              <a:endParaRPr lang="es-CO" b="1" dirty="0"/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3131840" y="4509119"/>
              <a:ext cx="139480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CO" b="1" dirty="0" smtClean="0"/>
                <a:t>Difícilmente </a:t>
              </a:r>
            </a:p>
            <a:p>
              <a:pPr algn="ctr"/>
              <a:r>
                <a:rPr lang="es-CO" b="1" dirty="0" smtClean="0"/>
                <a:t>imitables</a:t>
              </a:r>
              <a:endParaRPr lang="es-CO" b="1" dirty="0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5597102" y="4647618"/>
              <a:ext cx="12121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b="1" dirty="0" smtClean="0"/>
                <a:t>Necesarias</a:t>
              </a:r>
              <a:endParaRPr lang="es-CO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16362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37 Grupo"/>
          <p:cNvGrpSpPr/>
          <p:nvPr/>
        </p:nvGrpSpPr>
        <p:grpSpPr>
          <a:xfrm>
            <a:off x="1142543" y="260647"/>
            <a:ext cx="6813193" cy="5247117"/>
            <a:chOff x="1142543" y="260647"/>
            <a:chExt cx="6813193" cy="5247117"/>
          </a:xfrm>
        </p:grpSpPr>
        <p:grpSp>
          <p:nvGrpSpPr>
            <p:cNvPr id="36" name="35 Grupo"/>
            <p:cNvGrpSpPr/>
            <p:nvPr/>
          </p:nvGrpSpPr>
          <p:grpSpPr>
            <a:xfrm>
              <a:off x="1142543" y="260647"/>
              <a:ext cx="6813193" cy="5247117"/>
              <a:chOff x="1142543" y="260647"/>
              <a:chExt cx="6813193" cy="5247117"/>
            </a:xfrm>
          </p:grpSpPr>
          <p:pic>
            <p:nvPicPr>
              <p:cNvPr id="3074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70059" y="4461157"/>
                <a:ext cx="913147" cy="6749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075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harpenSoften amount="100000"/>
                        </a14:imgEffect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79753" y="1442458"/>
                <a:ext cx="953442" cy="953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077" name="Picture 5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3688" y="4207775"/>
                <a:ext cx="1724982" cy="8127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078" name="Picture 6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36818" y="1452044"/>
                <a:ext cx="1006476" cy="6796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079" name="Picture 7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87074" y="260647"/>
                <a:ext cx="1793260" cy="12320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080" name="Picture 8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BEBA8EAE-BF5A-486C-A8C5-ECC9F3942E4B}">
                    <a14:imgProps xmlns:a14="http://schemas.microsoft.com/office/drawing/2010/main">
                      <a14:imgLayer r:embed="rId13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8547" y="2735128"/>
                <a:ext cx="1310315" cy="1059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0" name="29 CuadroTexto"/>
              <p:cNvSpPr txBox="1"/>
              <p:nvPr/>
            </p:nvSpPr>
            <p:spPr>
              <a:xfrm>
                <a:off x="4283968" y="764704"/>
                <a:ext cx="9587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b="1" dirty="0" smtClean="0"/>
                  <a:t>Internet</a:t>
                </a:r>
                <a:endParaRPr lang="es-CO" b="1" dirty="0"/>
              </a:p>
            </p:txBody>
          </p:sp>
          <p:sp>
            <p:nvSpPr>
              <p:cNvPr id="31" name="30 Flecha arriba"/>
              <p:cNvSpPr/>
              <p:nvPr/>
            </p:nvSpPr>
            <p:spPr>
              <a:xfrm>
                <a:off x="4693732" y="1580791"/>
                <a:ext cx="672734" cy="1005147"/>
              </a:xfrm>
              <a:prstGeom prst="upArrow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39" name="38 Flecha arriba"/>
              <p:cNvSpPr/>
              <p:nvPr/>
            </p:nvSpPr>
            <p:spPr>
              <a:xfrm rot="18917683">
                <a:off x="3299572" y="2062858"/>
                <a:ext cx="672734" cy="1005147"/>
              </a:xfrm>
              <a:prstGeom prst="upArrow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40" name="39 Flecha arriba"/>
              <p:cNvSpPr/>
              <p:nvPr/>
            </p:nvSpPr>
            <p:spPr>
              <a:xfrm rot="14043615">
                <a:off x="3505825" y="3544255"/>
                <a:ext cx="672734" cy="1005147"/>
              </a:xfrm>
              <a:prstGeom prst="upArrow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41" name="40 Flecha arriba"/>
              <p:cNvSpPr/>
              <p:nvPr/>
            </p:nvSpPr>
            <p:spPr>
              <a:xfrm rot="2930284">
                <a:off x="5790510" y="2232554"/>
                <a:ext cx="672734" cy="1005147"/>
              </a:xfrm>
              <a:prstGeom prst="upArrow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42" name="41 Flecha arriba"/>
              <p:cNvSpPr/>
              <p:nvPr/>
            </p:nvSpPr>
            <p:spPr>
              <a:xfrm rot="8033836">
                <a:off x="5625472" y="3705202"/>
                <a:ext cx="672734" cy="1005147"/>
              </a:xfrm>
              <a:prstGeom prst="upArrow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34" name="33 CuadroTexto"/>
              <p:cNvSpPr txBox="1"/>
              <p:nvPr/>
            </p:nvSpPr>
            <p:spPr>
              <a:xfrm>
                <a:off x="1475656" y="2056776"/>
                <a:ext cx="17622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O" b="1" dirty="0" smtClean="0"/>
                  <a:t>Correo Empresa</a:t>
                </a:r>
                <a:endParaRPr lang="es-CO" b="1" dirty="0"/>
              </a:p>
            </p:txBody>
          </p:sp>
          <p:sp>
            <p:nvSpPr>
              <p:cNvPr id="35" name="34 CuadroTexto"/>
              <p:cNvSpPr txBox="1"/>
              <p:nvPr/>
            </p:nvSpPr>
            <p:spPr>
              <a:xfrm>
                <a:off x="6557212" y="2436857"/>
                <a:ext cx="13985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b="1" dirty="0"/>
                  <a:t>Voz Empresa</a:t>
                </a:r>
              </a:p>
            </p:txBody>
          </p:sp>
          <p:sp>
            <p:nvSpPr>
              <p:cNvPr id="47" name="46 CuadroTexto"/>
              <p:cNvSpPr txBox="1"/>
              <p:nvPr/>
            </p:nvSpPr>
            <p:spPr>
              <a:xfrm>
                <a:off x="1142543" y="5030417"/>
                <a:ext cx="29672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O" b="1" dirty="0" smtClean="0"/>
                  <a:t>Sistema </a:t>
                </a:r>
                <a:r>
                  <a:rPr lang="es-CO" b="1" dirty="0"/>
                  <a:t>C</a:t>
                </a:r>
                <a:r>
                  <a:rPr lang="es-CO" b="1" dirty="0" smtClean="0"/>
                  <a:t>entral Empresa</a:t>
                </a:r>
                <a:endParaRPr lang="es-CO" b="1" dirty="0"/>
              </a:p>
            </p:txBody>
          </p:sp>
          <p:sp>
            <p:nvSpPr>
              <p:cNvPr id="48" name="47 CuadroTexto"/>
              <p:cNvSpPr txBox="1"/>
              <p:nvPr/>
            </p:nvSpPr>
            <p:spPr>
              <a:xfrm>
                <a:off x="5845527" y="5138432"/>
                <a:ext cx="17622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O" b="1" dirty="0" smtClean="0"/>
                  <a:t>Video Empresa</a:t>
                </a:r>
                <a:endParaRPr lang="es-CO" b="1" dirty="0"/>
              </a:p>
            </p:txBody>
          </p:sp>
        </p:grpSp>
        <p:sp>
          <p:nvSpPr>
            <p:cNvPr id="37" name="36 CuadroTexto"/>
            <p:cNvSpPr txBox="1"/>
            <p:nvPr/>
          </p:nvSpPr>
          <p:spPr>
            <a:xfrm>
              <a:off x="4326532" y="3794682"/>
              <a:ext cx="11143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200" b="1" dirty="0" err="1" smtClean="0"/>
                <a:t>Teletrabajador</a:t>
              </a:r>
              <a:endParaRPr lang="es-CO" sz="1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244145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23 Grupo"/>
          <p:cNvGrpSpPr/>
          <p:nvPr/>
        </p:nvGrpSpPr>
        <p:grpSpPr>
          <a:xfrm>
            <a:off x="381365" y="872716"/>
            <a:ext cx="8655131" cy="5544616"/>
            <a:chOff x="381365" y="872716"/>
            <a:chExt cx="8655131" cy="5544616"/>
          </a:xfrm>
        </p:grpSpPr>
        <p:sp>
          <p:nvSpPr>
            <p:cNvPr id="11" name="10 Rectángulo redondeado"/>
            <p:cNvSpPr/>
            <p:nvPr/>
          </p:nvSpPr>
          <p:spPr>
            <a:xfrm>
              <a:off x="4716016" y="872716"/>
              <a:ext cx="4320480" cy="554461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 smtClean="0"/>
            </a:p>
            <a:p>
              <a:pPr algn="ctr"/>
              <a:endParaRPr lang="es-CO" dirty="0"/>
            </a:p>
            <a:p>
              <a:pPr algn="ctr"/>
              <a:endParaRPr lang="es-CO" dirty="0" smtClean="0"/>
            </a:p>
            <a:p>
              <a:pPr algn="ctr"/>
              <a:endParaRPr lang="es-CO" dirty="0"/>
            </a:p>
            <a:p>
              <a:pPr algn="ctr"/>
              <a:endParaRPr lang="es-CO" dirty="0" smtClean="0"/>
            </a:p>
            <a:p>
              <a:pPr algn="ctr"/>
              <a:endParaRPr lang="es-CO" dirty="0"/>
            </a:p>
            <a:p>
              <a:pPr algn="ctr"/>
              <a:endParaRPr lang="es-CO" dirty="0" smtClean="0"/>
            </a:p>
            <a:p>
              <a:pPr algn="ctr"/>
              <a:endParaRPr lang="es-CO" dirty="0"/>
            </a:p>
            <a:p>
              <a:pPr algn="ctr"/>
              <a:endParaRPr lang="es-CO" dirty="0" smtClean="0"/>
            </a:p>
            <a:p>
              <a:pPr algn="ctr"/>
              <a:endParaRPr lang="es-CO" dirty="0"/>
            </a:p>
            <a:p>
              <a:pPr algn="ctr"/>
              <a:endParaRPr lang="es-CO" dirty="0" smtClean="0"/>
            </a:p>
            <a:p>
              <a:pPr algn="ctr"/>
              <a:endParaRPr lang="es-CO" dirty="0"/>
            </a:p>
            <a:p>
              <a:pPr algn="ctr"/>
              <a:endParaRPr lang="es-CO" dirty="0" smtClean="0"/>
            </a:p>
            <a:p>
              <a:pPr algn="ctr"/>
              <a:endParaRPr lang="es-CO" dirty="0"/>
            </a:p>
            <a:p>
              <a:pPr algn="ctr"/>
              <a:endParaRPr lang="es-CO" dirty="0" smtClean="0"/>
            </a:p>
            <a:p>
              <a:pPr algn="ctr"/>
              <a:endParaRPr lang="es-CO" dirty="0"/>
            </a:p>
            <a:p>
              <a:pPr algn="ctr"/>
              <a:endParaRPr lang="es-CO" dirty="0" smtClean="0"/>
            </a:p>
            <a:p>
              <a:pPr algn="ctr"/>
              <a:r>
                <a:rPr lang="es-CO" b="1" dirty="0" smtClean="0">
                  <a:solidFill>
                    <a:schemeClr val="tx1"/>
                  </a:solidFill>
                </a:rPr>
                <a:t>(… )</a:t>
              </a:r>
              <a:endParaRPr lang="es-CO" b="1" dirty="0">
                <a:solidFill>
                  <a:schemeClr val="tx1"/>
                </a:solidFill>
              </a:endParaRPr>
            </a:p>
          </p:txBody>
        </p:sp>
        <p:sp>
          <p:nvSpPr>
            <p:cNvPr id="3" name="2 Rectángulo redondeado"/>
            <p:cNvSpPr/>
            <p:nvPr/>
          </p:nvSpPr>
          <p:spPr>
            <a:xfrm>
              <a:off x="4969799" y="1016732"/>
              <a:ext cx="1872208" cy="936104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 smtClean="0">
                  <a:solidFill>
                    <a:schemeClr val="tx1"/>
                  </a:solidFill>
                </a:rPr>
                <a:t>Programas  Técnicos Laborales</a:t>
              </a:r>
              <a:endParaRPr lang="es-CO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3 Rectángulo redondeado"/>
            <p:cNvSpPr/>
            <p:nvPr/>
          </p:nvSpPr>
          <p:spPr>
            <a:xfrm>
              <a:off x="4969799" y="2168860"/>
              <a:ext cx="1872208" cy="936104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>
                  <a:solidFill>
                    <a:schemeClr val="tx1"/>
                  </a:solidFill>
                </a:rPr>
                <a:t>Programas de Orientación Vocacional</a:t>
              </a:r>
            </a:p>
          </p:txBody>
        </p:sp>
        <p:sp>
          <p:nvSpPr>
            <p:cNvPr id="5" name="4 Rectángulo redondeado"/>
            <p:cNvSpPr/>
            <p:nvPr/>
          </p:nvSpPr>
          <p:spPr>
            <a:xfrm>
              <a:off x="4960346" y="3320988"/>
              <a:ext cx="1872208" cy="936104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>
                  <a:solidFill>
                    <a:schemeClr val="tx1"/>
                  </a:solidFill>
                </a:rPr>
                <a:t>Asesorías y Consultorías en Emprendimiento</a:t>
              </a:r>
            </a:p>
          </p:txBody>
        </p:sp>
        <p:sp>
          <p:nvSpPr>
            <p:cNvPr id="6" name="5 Rectángulo redondeado"/>
            <p:cNvSpPr/>
            <p:nvPr/>
          </p:nvSpPr>
          <p:spPr>
            <a:xfrm>
              <a:off x="4960346" y="4473116"/>
              <a:ext cx="1872208" cy="936104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>
                  <a:solidFill>
                    <a:schemeClr val="tx1"/>
                  </a:solidFill>
                </a:rPr>
                <a:t>Programas en Media Técnica</a:t>
              </a:r>
            </a:p>
          </p:txBody>
        </p:sp>
        <p:sp>
          <p:nvSpPr>
            <p:cNvPr id="7" name="6 Rectángulo redondeado"/>
            <p:cNvSpPr/>
            <p:nvPr/>
          </p:nvSpPr>
          <p:spPr>
            <a:xfrm>
              <a:off x="6984954" y="1016732"/>
              <a:ext cx="1872208" cy="936104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>
                  <a:solidFill>
                    <a:schemeClr val="tx1"/>
                  </a:solidFill>
                </a:rPr>
                <a:t>Asesorías en Proyectos  Productivos</a:t>
              </a:r>
            </a:p>
          </p:txBody>
        </p:sp>
        <p:sp>
          <p:nvSpPr>
            <p:cNvPr id="8" name="7 Rectángulo redondeado"/>
            <p:cNvSpPr/>
            <p:nvPr/>
          </p:nvSpPr>
          <p:spPr>
            <a:xfrm>
              <a:off x="6984954" y="2168860"/>
              <a:ext cx="1872208" cy="936104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>
                  <a:solidFill>
                    <a:schemeClr val="tx1"/>
                  </a:solidFill>
                </a:rPr>
                <a:t>Diplomados</a:t>
              </a:r>
            </a:p>
          </p:txBody>
        </p:sp>
        <p:sp>
          <p:nvSpPr>
            <p:cNvPr id="9" name="8 Rectángulo redondeado"/>
            <p:cNvSpPr/>
            <p:nvPr/>
          </p:nvSpPr>
          <p:spPr>
            <a:xfrm>
              <a:off x="6984954" y="3320988"/>
              <a:ext cx="1872208" cy="936104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>
                  <a:solidFill>
                    <a:schemeClr val="tx1"/>
                  </a:solidFill>
                </a:rPr>
                <a:t>Conferencias</a:t>
              </a:r>
            </a:p>
          </p:txBody>
        </p:sp>
        <p:sp>
          <p:nvSpPr>
            <p:cNvPr id="10" name="9 Rectángulo redondeado"/>
            <p:cNvSpPr/>
            <p:nvPr/>
          </p:nvSpPr>
          <p:spPr>
            <a:xfrm>
              <a:off x="6984954" y="4473116"/>
              <a:ext cx="1872208" cy="936104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>
                  <a:solidFill>
                    <a:schemeClr val="tx1"/>
                  </a:solidFill>
                </a:rPr>
                <a:t>Foros</a:t>
              </a:r>
            </a:p>
          </p:txBody>
        </p:sp>
        <p:pic>
          <p:nvPicPr>
            <p:cNvPr id="12" name="Picture 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9752" y="3025081"/>
              <a:ext cx="1793260" cy="1232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12 CuadroTexto"/>
            <p:cNvSpPr txBox="1"/>
            <p:nvPr/>
          </p:nvSpPr>
          <p:spPr>
            <a:xfrm>
              <a:off x="2756987" y="3604374"/>
              <a:ext cx="958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b="1" dirty="0" smtClean="0"/>
                <a:t>Internet</a:t>
              </a:r>
              <a:endParaRPr lang="es-CO" b="1" dirty="0"/>
            </a:p>
          </p:txBody>
        </p:sp>
        <p:cxnSp>
          <p:nvCxnSpPr>
            <p:cNvPr id="18" name="17 Conector recto de flecha"/>
            <p:cNvCxnSpPr/>
            <p:nvPr/>
          </p:nvCxnSpPr>
          <p:spPr>
            <a:xfrm flipH="1" flipV="1">
              <a:off x="4067944" y="3641087"/>
              <a:ext cx="583004" cy="3937"/>
            </a:xfrm>
            <a:prstGeom prst="straightConnector1">
              <a:avLst/>
            </a:prstGeom>
            <a:ln w="63500">
              <a:solidFill>
                <a:schemeClr val="bg1">
                  <a:lumMod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Picture 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365" y="3115247"/>
              <a:ext cx="1310315" cy="1059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1" name="20 Conector recto"/>
            <p:cNvCxnSpPr/>
            <p:nvPr/>
          </p:nvCxnSpPr>
          <p:spPr>
            <a:xfrm flipV="1">
              <a:off x="1633843" y="3641087"/>
              <a:ext cx="777917" cy="3937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22 CuadroTexto"/>
            <p:cNvSpPr txBox="1"/>
            <p:nvPr/>
          </p:nvSpPr>
          <p:spPr>
            <a:xfrm>
              <a:off x="438204" y="4164693"/>
              <a:ext cx="1194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b="1" dirty="0" smtClean="0"/>
                <a:t>@-</a:t>
              </a:r>
              <a:r>
                <a:rPr lang="es-CO" b="1" dirty="0" err="1" smtClean="0"/>
                <a:t>student</a:t>
              </a:r>
              <a:endParaRPr lang="es-CO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075222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2555776" y="449218"/>
            <a:ext cx="5040560" cy="5716086"/>
            <a:chOff x="2555776" y="449218"/>
            <a:chExt cx="5040560" cy="5716086"/>
          </a:xfrm>
        </p:grpSpPr>
        <p:sp>
          <p:nvSpPr>
            <p:cNvPr id="13" name="12 Rectángulo redondeado"/>
            <p:cNvSpPr/>
            <p:nvPr/>
          </p:nvSpPr>
          <p:spPr>
            <a:xfrm>
              <a:off x="2555776" y="449218"/>
              <a:ext cx="5040560" cy="5688632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Rectángulo redondeado"/>
            <p:cNvSpPr/>
            <p:nvPr/>
          </p:nvSpPr>
          <p:spPr>
            <a:xfrm>
              <a:off x="2555776" y="449218"/>
              <a:ext cx="4536504" cy="5688632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9" name="8 Rectángulo redondeado"/>
            <p:cNvSpPr/>
            <p:nvPr/>
          </p:nvSpPr>
          <p:spPr>
            <a:xfrm>
              <a:off x="2555776" y="476672"/>
              <a:ext cx="4032448" cy="568863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2" name="1 Rectángulo redondeado"/>
            <p:cNvSpPr/>
            <p:nvPr/>
          </p:nvSpPr>
          <p:spPr>
            <a:xfrm>
              <a:off x="2843808" y="620688"/>
              <a:ext cx="3384376" cy="108012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400" b="1" dirty="0" smtClean="0">
                  <a:solidFill>
                    <a:schemeClr val="tx1"/>
                  </a:solidFill>
                </a:rPr>
                <a:t>Clientes</a:t>
              </a:r>
            </a:p>
            <a:p>
              <a:pPr algn="ctr"/>
              <a:r>
                <a:rPr lang="es-CO" sz="1400" dirty="0" smtClean="0">
                  <a:solidFill>
                    <a:schemeClr val="tx1"/>
                  </a:solidFill>
                </a:rPr>
                <a:t>(Web Browser, Aplicaciones móviles, </a:t>
              </a:r>
              <a:r>
                <a:rPr lang="es-CO" sz="1400" dirty="0" err="1" smtClean="0">
                  <a:solidFill>
                    <a:schemeClr val="tx1"/>
                  </a:solidFill>
                </a:rPr>
                <a:t>Thin</a:t>
              </a:r>
              <a:r>
                <a:rPr lang="es-CO" sz="1400" dirty="0" smtClean="0">
                  <a:solidFill>
                    <a:schemeClr val="tx1"/>
                  </a:solidFill>
                </a:rPr>
                <a:t> </a:t>
              </a:r>
              <a:r>
                <a:rPr lang="es-CO" sz="1400" dirty="0" err="1" smtClean="0">
                  <a:solidFill>
                    <a:schemeClr val="tx1"/>
                  </a:solidFill>
                </a:rPr>
                <a:t>Clients</a:t>
              </a:r>
              <a:r>
                <a:rPr lang="es-CO" sz="1400" dirty="0" smtClean="0">
                  <a:solidFill>
                    <a:schemeClr val="tx1"/>
                  </a:solidFill>
                </a:rPr>
                <a:t>, Terminales, Emuladores)</a:t>
              </a:r>
            </a:p>
          </p:txBody>
        </p:sp>
        <p:sp>
          <p:nvSpPr>
            <p:cNvPr id="5" name="4 Rectángulo redondeado"/>
            <p:cNvSpPr/>
            <p:nvPr/>
          </p:nvSpPr>
          <p:spPr>
            <a:xfrm>
              <a:off x="2843808" y="2826850"/>
              <a:ext cx="3384376" cy="108012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400" b="1" dirty="0" err="1" smtClean="0">
                  <a:solidFill>
                    <a:schemeClr val="tx1"/>
                  </a:solidFill>
                </a:rPr>
                <a:t>SaaS</a:t>
              </a:r>
              <a:r>
                <a:rPr lang="es-CO" sz="1400" b="1" dirty="0" smtClean="0">
                  <a:solidFill>
                    <a:schemeClr val="tx1"/>
                  </a:solidFill>
                </a:rPr>
                <a:t> (Aplicaciones)</a:t>
              </a:r>
            </a:p>
            <a:p>
              <a:pPr algn="ctr"/>
              <a:r>
                <a:rPr lang="es-CO" sz="1400" dirty="0" smtClean="0">
                  <a:solidFill>
                    <a:schemeClr val="tx1"/>
                  </a:solidFill>
                </a:rPr>
                <a:t>(Correo electrónico, Chat, videoconferencia, CRM, EROP, ECM, etc.)</a:t>
              </a:r>
              <a:endParaRPr lang="es-CO" sz="1400" dirty="0">
                <a:solidFill>
                  <a:schemeClr val="tx1"/>
                </a:solidFill>
              </a:endParaRPr>
            </a:p>
          </p:txBody>
        </p:sp>
        <p:sp>
          <p:nvSpPr>
            <p:cNvPr id="6" name="5 Rectángulo redondeado"/>
            <p:cNvSpPr/>
            <p:nvPr/>
          </p:nvSpPr>
          <p:spPr>
            <a:xfrm>
              <a:off x="2843808" y="3909318"/>
              <a:ext cx="3384376" cy="108012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400" b="1" dirty="0" err="1" smtClean="0">
                  <a:solidFill>
                    <a:schemeClr val="tx1"/>
                  </a:solidFill>
                </a:rPr>
                <a:t>PaaS</a:t>
              </a:r>
              <a:r>
                <a:rPr lang="es-CO" sz="1400" b="1" dirty="0" smtClean="0">
                  <a:solidFill>
                    <a:schemeClr val="tx1"/>
                  </a:solidFill>
                </a:rPr>
                <a:t> (Plataforma)</a:t>
              </a:r>
            </a:p>
            <a:p>
              <a:pPr algn="ctr"/>
              <a:r>
                <a:rPr lang="es-CO" sz="1400" dirty="0" smtClean="0">
                  <a:solidFill>
                    <a:schemeClr val="tx1"/>
                  </a:solidFill>
                </a:rPr>
                <a:t>(Bases de Datos, Web Server, Herramientas de Desarrollo, etc.)</a:t>
              </a:r>
              <a:endParaRPr lang="es-CO" sz="1400" dirty="0">
                <a:solidFill>
                  <a:schemeClr val="tx1"/>
                </a:solidFill>
              </a:endParaRPr>
            </a:p>
          </p:txBody>
        </p:sp>
        <p:sp>
          <p:nvSpPr>
            <p:cNvPr id="7" name="6 Rectángulo redondeado"/>
            <p:cNvSpPr/>
            <p:nvPr/>
          </p:nvSpPr>
          <p:spPr>
            <a:xfrm>
              <a:off x="2843808" y="4989438"/>
              <a:ext cx="3384376" cy="108012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400" b="1" dirty="0" err="1" smtClean="0">
                  <a:solidFill>
                    <a:schemeClr val="tx1"/>
                  </a:solidFill>
                </a:rPr>
                <a:t>IaaS</a:t>
              </a:r>
              <a:r>
                <a:rPr lang="es-CO" sz="1400" b="1" dirty="0" smtClean="0">
                  <a:solidFill>
                    <a:schemeClr val="tx1"/>
                  </a:solidFill>
                </a:rPr>
                <a:t> (Infraestructura)</a:t>
              </a:r>
            </a:p>
            <a:p>
              <a:pPr algn="ctr"/>
              <a:r>
                <a:rPr lang="es-CO" sz="1400" dirty="0" smtClean="0">
                  <a:solidFill>
                    <a:schemeClr val="tx1"/>
                  </a:solidFill>
                </a:rPr>
                <a:t>(Servidores, Almacenamiento, Balanceadores de carga, etc.)</a:t>
              </a:r>
              <a:endParaRPr lang="es-CO" sz="1400" dirty="0">
                <a:solidFill>
                  <a:schemeClr val="tx1"/>
                </a:solidFill>
              </a:endParaRPr>
            </a:p>
          </p:txBody>
        </p:sp>
        <p:sp>
          <p:nvSpPr>
            <p:cNvPr id="4" name="3 Flecha arriba y abajo"/>
            <p:cNvSpPr/>
            <p:nvPr/>
          </p:nvSpPr>
          <p:spPr>
            <a:xfrm>
              <a:off x="4283968" y="1700808"/>
              <a:ext cx="648072" cy="1126042"/>
            </a:xfrm>
            <a:prstGeom prst="up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400"/>
            </a:p>
          </p:txBody>
        </p:sp>
        <p:sp>
          <p:nvSpPr>
            <p:cNvPr id="10" name="9 CuadroTexto"/>
            <p:cNvSpPr txBox="1"/>
            <p:nvPr/>
          </p:nvSpPr>
          <p:spPr>
            <a:xfrm rot="16200000">
              <a:off x="4965460" y="3182244"/>
              <a:ext cx="29586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/>
                <a:t>Dominio de las características</a:t>
              </a:r>
              <a:endParaRPr lang="es-CO" dirty="0"/>
            </a:p>
          </p:txBody>
        </p:sp>
        <p:sp>
          <p:nvSpPr>
            <p:cNvPr id="11" name="10 CuadroTexto"/>
            <p:cNvSpPr txBox="1"/>
            <p:nvPr/>
          </p:nvSpPr>
          <p:spPr>
            <a:xfrm rot="16200000">
              <a:off x="5145496" y="3182243"/>
              <a:ext cx="35242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/>
                <a:t>Dominio de los Modelos de servicio</a:t>
              </a:r>
              <a:endParaRPr lang="es-CO" dirty="0"/>
            </a:p>
          </p:txBody>
        </p:sp>
        <p:sp>
          <p:nvSpPr>
            <p:cNvPr id="14" name="13 CuadroTexto"/>
            <p:cNvSpPr txBox="1"/>
            <p:nvPr/>
          </p:nvSpPr>
          <p:spPr>
            <a:xfrm rot="16200000">
              <a:off x="5489509" y="3182244"/>
              <a:ext cx="3844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/>
                <a:t>Dominio de los Modelos de Despliegue</a:t>
              </a:r>
              <a:endParaRPr lang="es-CO" dirty="0"/>
            </a:p>
          </p:txBody>
        </p:sp>
      </p:grpSp>
    </p:spTree>
    <p:extLst>
      <p:ext uri="{BB962C8B-B14F-4D97-AF65-F5344CB8AC3E}">
        <p14:creationId xmlns:p14="http://schemas.microsoft.com/office/powerpoint/2010/main" val="12499673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174</Words>
  <Application>Microsoft Office PowerPoint</Application>
  <PresentationFormat>Presentación en pantalla (4:3)</PresentationFormat>
  <Paragraphs>72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BANCOLOMBIA S.A.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Albeiro de Jesus Patino Builes</dc:creator>
  <cp:lastModifiedBy>Albeiro de Jesus Patino Builes</cp:lastModifiedBy>
  <cp:revision>33</cp:revision>
  <dcterms:created xsi:type="dcterms:W3CDTF">2014-11-27T12:54:23Z</dcterms:created>
  <dcterms:modified xsi:type="dcterms:W3CDTF">2014-11-27T21:39:12Z</dcterms:modified>
</cp:coreProperties>
</file>